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9" r:id="rId5"/>
    <p:sldId id="259" r:id="rId6"/>
    <p:sldId id="271" r:id="rId7"/>
    <p:sldId id="273" r:id="rId8"/>
    <p:sldId id="261" r:id="rId9"/>
    <p:sldId id="272" r:id="rId10"/>
    <p:sldId id="270" r:id="rId11"/>
    <p:sldId id="275" r:id="rId12"/>
    <p:sldId id="260" r:id="rId13"/>
    <p:sldId id="262" r:id="rId14"/>
    <p:sldId id="280" r:id="rId15"/>
    <p:sldId id="263" r:id="rId16"/>
    <p:sldId id="274" r:id="rId17"/>
    <p:sldId id="278" r:id="rId18"/>
    <p:sldId id="264" r:id="rId19"/>
    <p:sldId id="277" r:id="rId20"/>
    <p:sldId id="266" r:id="rId21"/>
    <p:sldId id="265" r:id="rId22"/>
    <p:sldId id="268" r:id="rId23"/>
    <p:sldId id="269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64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1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重要性</c:v>
                </c:pt>
              </c:strCache>
            </c:strRef>
          </c:tx>
          <c:spPr>
            <a:solidFill>
              <a:srgbClr val="16A085"/>
            </a:solidFill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用户评论数</c:v>
                </c:pt>
                <c:pt idx="1">
                  <c:v>是否一级评论</c:v>
                </c:pt>
                <c:pt idx="2">
                  <c:v>微博评论数</c:v>
                </c:pt>
                <c:pt idx="3">
                  <c:v>评论长度</c:v>
                </c:pt>
                <c:pt idx="4">
                  <c:v>时间索引</c:v>
                </c:pt>
                <c:pt idx="5">
                  <c:v>发布小时</c:v>
                </c:pt>
                <c:pt idx="6">
                  <c:v>最大相似度</c:v>
                </c:pt>
                <c:pt idx="7">
                  <c:v>表情数</c:v>
                </c:pt>
                <c:pt idx="8">
                  <c:v>感叹号数</c:v>
                </c:pt>
                <c:pt idx="9">
                  <c:v>重复次数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0.314</c:v>
                </c:pt>
                <c:pt idx="1">
                  <c:v>0.26600000000000001</c:v>
                </c:pt>
                <c:pt idx="2">
                  <c:v>0.21099999999999999</c:v>
                </c:pt>
                <c:pt idx="3">
                  <c:v>5.8000000000000003E-2</c:v>
                </c:pt>
                <c:pt idx="4">
                  <c:v>4.2000000000000003E-2</c:v>
                </c:pt>
                <c:pt idx="5">
                  <c:v>3.5000000000000003E-2</c:v>
                </c:pt>
                <c:pt idx="6">
                  <c:v>2.8000000000000001E-2</c:v>
                </c:pt>
                <c:pt idx="7">
                  <c:v>1.7999999999999999E-2</c:v>
                </c:pt>
                <c:pt idx="8">
                  <c:v>1.4999999999999999E-2</c:v>
                </c:pt>
                <c:pt idx="9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11-4760-9976-0D6BB17EC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1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0.35"/>
        </c:scaling>
        <c:delete val="0"/>
        <c:axPos val="b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zh-CN" altLang="en-US" b="0" i="0" u="none" strike="noStrike">
                    <a:solidFill>
                      <a:srgbClr val="000000"/>
                    </a:solidFill>
                    <a:latin typeface="Arial"/>
                  </a:rPr>
                  <a:t>重要性得分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2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AE424-3FEC-A5AA-4460-CFDC5D59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E4CDD-EDE7-62DE-13A2-C422BCCDA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B3644-B434-6E15-FFE8-B272E77AA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AE509-D1EB-8DF4-7D31-36E9261F3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06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14F08-0B80-9981-C721-811E5AC1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51BBC-5F74-875B-FB27-2EF4DF83D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97070-5F0A-046B-5D6A-7083AB1C4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9AA06-AA58-DCDB-66E0-91AAA7A32C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62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84A83-E743-65EC-DD21-E71A23FA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6449C-F23D-63EB-1E25-9A53DABDD1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E003D2-560B-8FBE-882B-3C3A4F998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A9696-9B57-4486-3438-8C2CD3A45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88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E71C-54B2-FC2D-F364-E371CB70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129AF1-C986-B044-6205-B8108831E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59B42-5548-E928-97F5-3835E97A3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E7BC-1AE2-4654-4D00-24E45DE27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10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A1F53-0732-3A6A-A139-733EE8BF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C7578-2345-C6A1-D52E-E1BA0BDAD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131268-0D8D-6E6C-8E84-97F0DCE3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F48EE-D806-6E04-ABB1-7E1ABADD8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4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14265-96C4-9BDF-5B26-5C07AF136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B34331-C687-DE42-AC36-9FFF759F0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F6E86-1521-2793-F14C-22C63A9D2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85646-E9B4-9CAD-7791-B369DE617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A8195-76AB-014E-5E41-2CC146C5D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1C34F-7C58-9146-76B4-D6C205B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7D91D-6257-D952-94AE-C29EEEF81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3F45-3FD7-F878-CFBC-85B0E73B0E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5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7AD9A-FED6-BB0E-73F4-A411315EF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65376-886E-EC4F-0A12-B9FE57AD7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C7D3B-0B2C-69F1-1106-AC22D7985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60FA8-80C6-D258-964D-37BA3C359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1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279A5-CAC3-83C1-6AC0-B5EE6F82F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C469A-930C-C903-CD58-DA2C3AE7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CE9E1-C101-B8E8-2C5F-A41CFCF2C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BE642-41EA-8C61-2934-3B7CD8C8C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0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04C6-210E-4A17-2F66-26B11A138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40835-E133-7293-910C-7EA0F518F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075BF-2BD3-B4F7-DC73-AC9F5B5F7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1457D-27D3-45FA-4AD8-C625ECAA9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3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840480"/>
            <a:ext cx="9144000" cy="1280160"/>
          </a:xfrm>
          <a:prstGeom prst="rect">
            <a:avLst/>
          </a:prstGeom>
          <a:solidFill>
            <a:srgbClr val="16A085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1097280"/>
            <a:ext cx="82296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基于</a:t>
            </a:r>
            <a:r>
              <a:rPr lang="en-US" altLang="zh-CN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Ngboost</a:t>
            </a:r>
            <a:r>
              <a:rPr lang="zh-CN" alt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、</a:t>
            </a:r>
            <a:endParaRPr lang="en-US" altLang="zh-CN" sz="4000" b="1">
              <a:solidFill>
                <a:srgbClr val="FFFFFF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ctr">
              <a:buNone/>
            </a:pPr>
            <a:r>
              <a:rPr lang="en-US" altLang="zh-CN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BERT</a:t>
            </a:r>
            <a:r>
              <a:rPr lang="zh-CN" alt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、交叉注意力机制</a:t>
            </a:r>
            <a:r>
              <a:rPr 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的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社交媒体评论热度预测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457200" y="29260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F8F9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以小米SU7微博数据为例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57200" y="41148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zh-CN" altLang="en-US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李俊凯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E5E7-EA08-8FF8-7771-D8443389F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322B6F-EE86-0F84-95EA-89E12C23A00E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6E8734D-F206-2920-1BA4-529AA56498D7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</a:t>
            </a:r>
            <a:endParaRPr lang="en-US" sz="2800" dirty="0"/>
          </a:p>
        </p:txBody>
      </p:sp>
      <p:pic>
        <p:nvPicPr>
          <p:cNvPr id="14" name="图片 13" descr="文本&#10;&#10;AI 生成的内容可能不正确。">
            <a:extLst>
              <a:ext uri="{FF2B5EF4-FFF2-40B4-BE49-F238E27FC236}">
                <a16:creationId xmlns:a16="http://schemas.microsoft.com/office/drawing/2014/main" id="{CB9AEAE1-FB37-B0CF-FAAA-AF1DD0A13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0" y="1193800"/>
            <a:ext cx="2978041" cy="3721100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4F13DDAD-333D-52D0-72F3-AE1EE7AA3221}"/>
              </a:ext>
            </a:extLst>
          </p:cNvPr>
          <p:cNvSpPr/>
          <p:nvPr/>
        </p:nvSpPr>
        <p:spPr>
          <a:xfrm>
            <a:off x="3835399" y="2137833"/>
            <a:ext cx="4770967" cy="59012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转发</a:t>
            </a:r>
            <a:r>
              <a:rPr lang="en-US" altLang="zh-CN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评论</a:t>
            </a:r>
            <a:r>
              <a:rPr lang="en-US" altLang="zh-CN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点赞本身具有不确定性和随机性，</a:t>
            </a:r>
            <a:endParaRPr lang="en-US" altLang="zh-CN" sz="1800" b="1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预测</a:t>
            </a:r>
            <a:r>
              <a:rPr lang="en-US" altLang="zh-CN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1000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个和预测</a:t>
            </a:r>
            <a:r>
              <a:rPr lang="en-US" altLang="zh-CN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1005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个没有太大差别</a:t>
            </a:r>
            <a:endParaRPr lang="en-US" sz="140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3BCBE41-6FEA-7EF8-4C2D-75E082D16F8B}"/>
              </a:ext>
            </a:extLst>
          </p:cNvPr>
          <p:cNvSpPr/>
          <p:nvPr/>
        </p:nvSpPr>
        <p:spPr>
          <a:xfrm>
            <a:off x="3835398" y="3166534"/>
            <a:ext cx="4770967" cy="7848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语义具有不确定性和模糊性，</a:t>
            </a:r>
            <a:endParaRPr lang="en-US" altLang="zh-CN" sz="1800" b="1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比如“查看图片”的评论在缺少图片信息的情况下，</a:t>
            </a:r>
            <a:endParaRPr lang="en-US" altLang="zh-CN" sz="1400">
              <a:solidFill>
                <a:srgbClr val="2C3E50"/>
              </a:solidFill>
              <a:latin typeface="Arial" pitchFamily="34" charset="0"/>
              <a:cs typeface="Arial" pitchFamily="34" charset="-120"/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语义具有极大的模糊性。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9067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02F9-9E61-C7F9-3EE3-404411C3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53400C2-AAE8-B761-A911-AFC1AF639293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DC09CE6-AE9A-FD99-D92E-6E88297CBB8E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LDA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主题分析</a:t>
            </a:r>
            <a:endParaRPr lang="en-US" sz="2800" dirty="0"/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0527F172-4F2A-D854-44DB-941D9BC7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13" y="1045848"/>
            <a:ext cx="2918373" cy="1755970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BDF0ADF9-299C-866F-A509-5406C5EE8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96" y="2933267"/>
            <a:ext cx="7255608" cy="20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5146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特征工程（4类17维）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" y="10972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E8F6F3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57200" y="11887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基础特征 (7维)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57200" y="15544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用户评论数、是否认证、是否一级评论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微博评论数、发布时间（小时/星期/工作日）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572000" y="10972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FDF2E9"/>
          </a:solidFill>
          <a:ln w="12700">
            <a:solidFill>
              <a:srgbClr val="E67E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663440" y="11887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文本特征 (6维)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4663440" y="15544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评论长度、感叹号数、问号数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表情数、话题标签、小米关键词数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365760" y="29260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F5EEF8"/>
          </a:solidFill>
          <a:ln w="12700">
            <a:solidFill>
              <a:srgbClr val="9B59B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57200" y="30175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9B59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LDA主题 (1维)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57200" y="33832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潜在狄利克雷分配主题模型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性能讨论 / 安全话题 / 品牌对比...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4572000" y="29260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EBF5FB"/>
          </a:solidFill>
          <a:ln w="12700">
            <a:solidFill>
              <a:srgbClr val="3498D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663440" y="30175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500" b="1">
                <a:solidFill>
                  <a:srgbClr val="3498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重复程度特征</a:t>
            </a:r>
            <a:r>
              <a:rPr lang="en-US" sz="1500" b="1">
                <a:solidFill>
                  <a:srgbClr val="3498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500" b="1" dirty="0">
                <a:solidFill>
                  <a:srgbClr val="3498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(3维)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4663440" y="33832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时间顺序索引、最大相似度、重复次数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MinHash算法高效检测相似评论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NGBoost模型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822960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自然梯度提升 (Natural Gradient Boosting)
</a:t>
            </a:r>
            <a:r>
              <a:rPr lang="en-US" sz="14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基于梯度提升的概率预测方法
• 直接拟合条件概率分布参数
• 同时输出预测均值 μ 和标准差 σ
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457200" y="2377440"/>
            <a:ext cx="8229600" cy="1188720"/>
          </a:xfrm>
          <a:prstGeom prst="roundRect">
            <a:avLst>
              <a:gd name="adj" fmla="val 7692"/>
            </a:avLst>
          </a:prstGeom>
          <a:solidFill>
            <a:srgbClr val="FEF9E7"/>
          </a:solidFill>
          <a:ln w="12700">
            <a:solidFill>
              <a:srgbClr val="F1C40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8640" y="2468880"/>
            <a:ext cx="80467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B795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对数尺度NLL损失函数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573823" y="4261631"/>
            <a:ext cx="571461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模型配置</a:t>
            </a:r>
            <a:endParaRPr lang="en-US" sz="1600" dirty="0"/>
          </a:p>
        </p:txBody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29290"/>
              </p:ext>
            </p:extLst>
          </p:nvPr>
        </p:nvGraphicFramePr>
        <p:xfrm>
          <a:off x="2743200" y="3873011"/>
          <a:ext cx="3657600" cy="109728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参数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05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值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0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n_estimators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100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max_depth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learning_rate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0.1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图片 9" descr="图形用户界面&#10;&#10;AI 生成的内容可能不正确。">
            <a:extLst>
              <a:ext uri="{FF2B5EF4-FFF2-40B4-BE49-F238E27FC236}">
                <a16:creationId xmlns:a16="http://schemas.microsoft.com/office/drawing/2014/main" id="{07C803CA-CB66-DF8D-3228-F0D2D317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78" y="2718386"/>
            <a:ext cx="3635104" cy="7547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CA41F-0752-4DBF-594D-92A51215B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5ACB0F29-A9C8-3E11-1A8B-4208A42DAAD4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B0F746C-7E7F-6A9D-AECD-EB1634EAE341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对数尺度下数据分布情况</a:t>
            </a:r>
            <a:endParaRPr lang="en-US" sz="2800" dirty="0"/>
          </a:p>
        </p:txBody>
      </p:sp>
      <p:pic>
        <p:nvPicPr>
          <p:cNvPr id="11" name="图片 10" descr="图表, 直方图&#10;&#10;AI 生成的内容可能不正确。">
            <a:extLst>
              <a:ext uri="{FF2B5EF4-FFF2-40B4-BE49-F238E27FC236}">
                <a16:creationId xmlns:a16="http://schemas.microsoft.com/office/drawing/2014/main" id="{E9E7E6D5-229F-FE7C-B116-624011C9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08" y="948688"/>
            <a:ext cx="6073583" cy="403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6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BGE神经网络架构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8229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模型架构流程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7432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2E4053"/>
          </a:solidFill>
          <a:ln/>
        </p:spPr>
      </p:sp>
      <p:sp>
        <p:nvSpPr>
          <p:cNvPr id="6" name="Text 4"/>
          <p:cNvSpPr/>
          <p:nvPr/>
        </p:nvSpPr>
        <p:spPr>
          <a:xfrm>
            <a:off x="27432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4类文本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164592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192024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3498DB"/>
          </a:solidFill>
          <a:ln/>
        </p:spPr>
      </p:sp>
      <p:sp>
        <p:nvSpPr>
          <p:cNvPr id="9" name="Text 7"/>
          <p:cNvSpPr/>
          <p:nvPr/>
        </p:nvSpPr>
        <p:spPr>
          <a:xfrm>
            <a:off x="192024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预处理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329184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356616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16A085"/>
          </a:solidFill>
          <a:ln/>
        </p:spPr>
      </p:sp>
      <p:sp>
        <p:nvSpPr>
          <p:cNvPr id="12" name="Text 10"/>
          <p:cNvSpPr/>
          <p:nvPr/>
        </p:nvSpPr>
        <p:spPr>
          <a:xfrm>
            <a:off x="356616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BGE编码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93776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521208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9B59B6"/>
          </a:solidFill>
          <a:ln/>
        </p:spPr>
      </p:sp>
      <p:sp>
        <p:nvSpPr>
          <p:cNvPr id="15" name="Text 13"/>
          <p:cNvSpPr/>
          <p:nvPr/>
        </p:nvSpPr>
        <p:spPr>
          <a:xfrm>
            <a:off x="521208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Cross-Att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658368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685800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E67E22"/>
          </a:solidFill>
          <a:ln/>
        </p:spPr>
      </p:sp>
      <p:sp>
        <p:nvSpPr>
          <p:cNvPr id="18" name="Text 16"/>
          <p:cNvSpPr/>
          <p:nvPr/>
        </p:nvSpPr>
        <p:spPr>
          <a:xfrm>
            <a:off x="685800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特征拼接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 rot="5400000">
            <a:off x="7429500" y="2143336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20" name="Shape 18"/>
          <p:cNvSpPr/>
          <p:nvPr/>
        </p:nvSpPr>
        <p:spPr>
          <a:xfrm>
            <a:off x="6858000" y="2732192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E74C3C"/>
          </a:solidFill>
          <a:ln/>
        </p:spPr>
      </p:sp>
      <p:sp>
        <p:nvSpPr>
          <p:cNvPr id="21" name="Text 19"/>
          <p:cNvSpPr/>
          <p:nvPr/>
        </p:nvSpPr>
        <p:spPr>
          <a:xfrm>
            <a:off x="6858000" y="2774104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双预测头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 rot="5400000">
            <a:off x="7442200" y="3358516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23" name="Shape 21"/>
          <p:cNvSpPr/>
          <p:nvPr/>
        </p:nvSpPr>
        <p:spPr>
          <a:xfrm>
            <a:off x="6858000" y="3942928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1C2833"/>
          </a:solidFill>
          <a:ln/>
        </p:spPr>
      </p:sp>
      <p:sp>
        <p:nvSpPr>
          <p:cNvPr id="24" name="Text 22"/>
          <p:cNvSpPr/>
          <p:nvPr/>
        </p:nvSpPr>
        <p:spPr>
          <a:xfrm>
            <a:off x="6858000" y="3942928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(μ, σ)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247007" y="2379815"/>
            <a:ext cx="3249726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BGE-base-zh-v1.5
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768维中文文本嵌入
• 编码4类文本：评论/微博/根评论/父评论
• 默认冻结，支持微调
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566160" y="2332989"/>
            <a:ext cx="393192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zh-CN" altLang="en-US" sz="1600" b="1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命名实体、特殊符号 训练嵌入向量</a:t>
            </a:r>
            <a:r>
              <a:rPr lang="en-US" sz="1600" b="1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@高频用户 保留原始ID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@</a:t>
            </a:r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其他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 替换为 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USER_</a:t>
            </a:r>
          </a:p>
          <a:p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小米汽车相关词汇</a:t>
            </a:r>
            <a:endParaRPr lang="en-US" altLang="zh-CN" sz="1300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表情符号</a:t>
            </a:r>
            <a:endParaRPr lang="en-US" altLang="zh-CN" sz="1300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特殊字符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74320" y="3749040"/>
            <a:ext cx="3931920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9B59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Cross-Attention融合
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评论向量作为Query
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上下文(微博/</a:t>
            </a:r>
            <a:r>
              <a:rPr lang="zh-CN" alt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根评论</a:t>
            </a:r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父评论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作为Key/Value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• 自适应融合上下文信息
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566160" y="3749040"/>
            <a:ext cx="3931920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双预测头
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均值头：预测子评论数
• 方差头：预测不确定性
• Softplus激活保证正值
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BDFF-F144-297F-A034-846456FFD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F280608-9453-1777-332F-EE86687FACB2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C9CCC0C-2A15-5030-0F90-D47D136B8EDF}"/>
              </a:ext>
            </a:extLst>
          </p:cNvPr>
          <p:cNvSpPr/>
          <p:nvPr/>
        </p:nvSpPr>
        <p:spPr>
          <a:xfrm>
            <a:off x="457200" y="25146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命名实体词典</a:t>
            </a:r>
            <a:endParaRPr lang="en-US" sz="2800" dirty="0"/>
          </a:p>
        </p:txBody>
      </p:sp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278F7A81-7938-84E3-8E41-CAB855EC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65860"/>
            <a:ext cx="3004027" cy="3522134"/>
          </a:xfrm>
          <a:prstGeom prst="rect">
            <a:avLst/>
          </a:prstGeom>
        </p:spPr>
      </p:pic>
      <p:pic>
        <p:nvPicPr>
          <p:cNvPr id="21" name="图片 20" descr="图片包含 文本&#10;&#10;AI 生成的内容可能不正确。">
            <a:extLst>
              <a:ext uri="{FF2B5EF4-FFF2-40B4-BE49-F238E27FC236}">
                <a16:creationId xmlns:a16="http://schemas.microsoft.com/office/drawing/2014/main" id="{A3A4F3FF-D178-98CC-B720-7AB123F5F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775" y="361950"/>
            <a:ext cx="12790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1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D6371-6EB7-847A-0BA6-0B7959B1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7CD4C560-E52B-E540-B350-23C37BD6C70F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567B754-F383-8BA2-8649-673ED87D1A75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BGE神经网络架构</a:t>
            </a:r>
            <a:endParaRPr lang="en-US" sz="28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1A21669-F406-E17A-1EDF-B40E4EE5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" y="1525979"/>
            <a:ext cx="5715002" cy="3117273"/>
          </a:xfrm>
          <a:prstGeom prst="rect">
            <a:avLst/>
          </a:prstGeom>
        </p:spPr>
      </p:pic>
      <p:pic>
        <p:nvPicPr>
          <p:cNvPr id="32" name="图片 31" descr="文本&#10;&#10;AI 生成的内容可能不正确。">
            <a:extLst>
              <a:ext uri="{FF2B5EF4-FFF2-40B4-BE49-F238E27FC236}">
                <a16:creationId xmlns:a16="http://schemas.microsoft.com/office/drawing/2014/main" id="{7243FC31-2581-34EC-60F7-C8BA693B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226" y="954298"/>
            <a:ext cx="2496559" cy="977113"/>
          </a:xfrm>
          <a:prstGeom prst="rect">
            <a:avLst/>
          </a:prstGeom>
        </p:spPr>
      </p:pic>
      <p:pic>
        <p:nvPicPr>
          <p:cNvPr id="36" name="图片 35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64FCDBF0-67E0-9294-7268-CBF7A564A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226" y="1936957"/>
            <a:ext cx="2672405" cy="751229"/>
          </a:xfrm>
          <a:prstGeom prst="rect">
            <a:avLst/>
          </a:prstGeom>
        </p:spPr>
      </p:pic>
      <p:pic>
        <p:nvPicPr>
          <p:cNvPr id="38" name="图片 37" descr="文本&#10;&#10;AI 生成的内容可能不正确。">
            <a:extLst>
              <a:ext uri="{FF2B5EF4-FFF2-40B4-BE49-F238E27FC236}">
                <a16:creationId xmlns:a16="http://schemas.microsoft.com/office/drawing/2014/main" id="{44EDCFBC-532D-A3A8-F844-C2E82DA30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226" y="2688186"/>
            <a:ext cx="2244436" cy="943024"/>
          </a:xfrm>
          <a:prstGeom prst="rect">
            <a:avLst/>
          </a:prstGeom>
        </p:spPr>
      </p:pic>
      <p:pic>
        <p:nvPicPr>
          <p:cNvPr id="40" name="图片 39" descr="图形用户界面, 文本&#10;&#10;AI 生成的内容可能不正确。">
            <a:extLst>
              <a:ext uri="{FF2B5EF4-FFF2-40B4-BE49-F238E27FC236}">
                <a16:creationId xmlns:a16="http://schemas.microsoft.com/office/drawing/2014/main" id="{131D99D6-78DA-0F0C-AC5F-28DA2782C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226" y="3631210"/>
            <a:ext cx="2547257" cy="500146"/>
          </a:xfrm>
          <a:prstGeom prst="rect">
            <a:avLst/>
          </a:prstGeom>
        </p:spPr>
      </p:pic>
      <p:pic>
        <p:nvPicPr>
          <p:cNvPr id="42" name="图片 41" descr="文本&#10;&#10;AI 生成的内容可能不正确。">
            <a:extLst>
              <a:ext uri="{FF2B5EF4-FFF2-40B4-BE49-F238E27FC236}">
                <a16:creationId xmlns:a16="http://schemas.microsoft.com/office/drawing/2014/main" id="{015E0CA4-0EEA-24A3-1738-281D6D5D9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9226" y="4136902"/>
            <a:ext cx="2437440" cy="9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41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评价指标体系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" y="1192953"/>
            <a:ext cx="4023360" cy="3474720"/>
          </a:xfrm>
          <a:prstGeom prst="roundRect">
            <a:avLst>
              <a:gd name="adj" fmla="val 2632"/>
            </a:avLst>
          </a:prstGeom>
          <a:solidFill>
            <a:srgbClr val="E8F8F5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65760" y="128016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精度指标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" y="1737360"/>
            <a:ext cx="384048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MSLE (均方对数误差)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</a:p>
          <a:p>
            <a:pPr marL="0" indent="0">
              <a:buNone/>
            </a:pPr>
            <a:r>
              <a:rPr lang="en-US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ACP</a:t>
            </a: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@20% (容忍区间准确率)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4754880" y="1188720"/>
            <a:ext cx="4023360" cy="3474720"/>
          </a:xfrm>
          <a:prstGeom prst="roundRect">
            <a:avLst>
              <a:gd name="adj" fmla="val 2632"/>
            </a:avLst>
          </a:prstGeom>
          <a:solidFill>
            <a:srgbClr val="FDF2E9"/>
          </a:solidFill>
          <a:ln w="12700">
            <a:solidFill>
              <a:srgbClr val="E67E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54880" y="128016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不确定性指标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846320" y="1737360"/>
            <a:ext cx="384048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altLang="zh-CN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 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NLL </a:t>
            </a: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(负对数似然)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PICP</a:t>
            </a: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@95% (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置信区间覆盖率)</a:t>
            </a:r>
            <a:b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</a:b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+MPIW</a:t>
            </a:r>
            <a:r>
              <a:rPr lang="zh-CN" alt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（平均预测区间宽度）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D71360-2D30-20D4-5B9E-4A4DDEEB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88" y="2156231"/>
            <a:ext cx="3635104" cy="3657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84DE75-ED32-5562-A862-5C4403A3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4" y="3467883"/>
            <a:ext cx="3810532" cy="457264"/>
          </a:xfrm>
          <a:prstGeom prst="rect">
            <a:avLst/>
          </a:prstGeom>
        </p:spPr>
      </p:pic>
      <p:pic>
        <p:nvPicPr>
          <p:cNvPr id="15" name="图片 14" descr="图形用户界面&#10;&#10;AI 生成的内容可能不正确。">
            <a:extLst>
              <a:ext uri="{FF2B5EF4-FFF2-40B4-BE49-F238E27FC236}">
                <a16:creationId xmlns:a16="http://schemas.microsoft.com/office/drawing/2014/main" id="{DEB51D53-5AB0-916B-92C1-8509C7875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008" y="2110227"/>
            <a:ext cx="3635104" cy="7547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4A0458-85F8-FCB5-C6FF-FA026EF86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120" y="3587645"/>
            <a:ext cx="2790879" cy="337502"/>
          </a:xfrm>
          <a:prstGeom prst="rect">
            <a:avLst/>
          </a:prstGeom>
        </p:spPr>
      </p:pic>
      <p:pic>
        <p:nvPicPr>
          <p:cNvPr id="19" name="图片 18" descr="卡通人物&#10;&#10;AI 生成的内容可能不正确。">
            <a:extLst>
              <a:ext uri="{FF2B5EF4-FFF2-40B4-BE49-F238E27FC236}">
                <a16:creationId xmlns:a16="http://schemas.microsoft.com/office/drawing/2014/main" id="{CB7BA96C-10FB-231F-A6E8-20BA25200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26" y="4016587"/>
            <a:ext cx="3127666" cy="3998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247A-8C72-F5DF-7046-AEB5EF3F5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1F0BAA2-235D-5771-217E-BEEEB920A3A5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C9791C2-CACF-680E-2391-0A4322A42BE0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实验结果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——Ngboost</a:t>
            </a:r>
            <a:endParaRPr lang="en-US" sz="2800" dirty="0"/>
          </a:p>
        </p:txBody>
      </p:sp>
      <p:graphicFrame>
        <p:nvGraphicFramePr>
          <p:cNvPr id="11" name="Table 0">
            <a:extLst>
              <a:ext uri="{FF2B5EF4-FFF2-40B4-BE49-F238E27FC236}">
                <a16:creationId xmlns:a16="http://schemas.microsoft.com/office/drawing/2014/main" id="{FA3C5374-EE4C-5975-F477-95DDFDED0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211655"/>
              </p:ext>
            </p:extLst>
          </p:nvPr>
        </p:nvGraphicFramePr>
        <p:xfrm>
          <a:off x="941977" y="1178032"/>
          <a:ext cx="7554818" cy="1463040"/>
        </p:xfrm>
        <a:graphic>
          <a:graphicData uri="http://schemas.openxmlformats.org/drawingml/2006/table">
            <a:tbl>
              <a:tblPr/>
              <a:tblGrid>
                <a:gridCol w="950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1068295611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574">
                  <a:extLst>
                    <a:ext uri="{9D8B030D-6E8A-4147-A177-3AD203B41FA5}">
                      <a16:colId xmlns:a16="http://schemas.microsoft.com/office/drawing/2014/main" val="2855184122"/>
                    </a:ext>
                  </a:extLst>
                </a:gridCol>
                <a:gridCol w="1170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6211">
                  <a:extLst>
                    <a:ext uri="{9D8B030D-6E8A-4147-A177-3AD203B41FA5}">
                      <a16:colId xmlns:a16="http://schemas.microsoft.com/office/drawing/2014/main" val="19660807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数据集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MAE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MSLE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ACP@20%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Log NLL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PICP@95%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MPIW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训练集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0.7879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0.0176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98.15%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-3.6412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97.06%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1" kern="1200">
                          <a:solidFill>
                            <a:srgbClr val="FF0000"/>
                          </a:solidFill>
                          <a:latin typeface="Arial" pitchFamily="34" charset="0"/>
                          <a:ea typeface="+mn-ea"/>
                          <a:cs typeface="Arial" pitchFamily="34" charset="-120"/>
                        </a:rPr>
                        <a:t>28685937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验证集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0.9587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0.0284 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97.58%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-0.7061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94.30%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1" kern="1200">
                          <a:solidFill>
                            <a:srgbClr val="FF0000"/>
                          </a:solidFill>
                          <a:latin typeface="Arial" pitchFamily="34" charset="0"/>
                          <a:ea typeface="+mn-ea"/>
                          <a:cs typeface="Arial" pitchFamily="34" charset="-120"/>
                        </a:rPr>
                        <a:t>11624379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" pitchFamily="34" charset="0"/>
                        <a:ea typeface="+mn-ea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测试集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1.1563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0.0350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97.56 %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-0.2952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94.30%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1" kern="1200">
                          <a:solidFill>
                            <a:srgbClr val="FF0000"/>
                          </a:solidFill>
                          <a:latin typeface="Arial" pitchFamily="34" charset="0"/>
                          <a:ea typeface="+mn-ea"/>
                          <a:cs typeface="Arial" pitchFamily="34" charset="-120"/>
                        </a:rPr>
                        <a:t>8857315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" pitchFamily="34" charset="0"/>
                        <a:ea typeface="+mn-ea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2">
            <a:extLst>
              <a:ext uri="{FF2B5EF4-FFF2-40B4-BE49-F238E27FC236}">
                <a16:creationId xmlns:a16="http://schemas.microsoft.com/office/drawing/2014/main" id="{F52EC653-7698-87C1-3669-C7E0D3E9E41A}"/>
              </a:ext>
            </a:extLst>
          </p:cNvPr>
          <p:cNvSpPr/>
          <p:nvPr/>
        </p:nvSpPr>
        <p:spPr>
          <a:xfrm>
            <a:off x="457200" y="29260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关键发现</a:t>
            </a:r>
            <a:endParaRPr lang="en-US" sz="18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7BC024-A202-B474-279F-810BC82019E6}"/>
              </a:ext>
            </a:extLst>
          </p:cNvPr>
          <p:cNvSpPr/>
          <p:nvPr/>
        </p:nvSpPr>
        <p:spPr>
          <a:xfrm>
            <a:off x="457200" y="3291840"/>
            <a:ext cx="8229600" cy="1645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MPIW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极大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r>
              <a:rPr lang="zh-CN" alt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标准差估计极不准确，企图通过扩大标准差进行欺骗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泛化性不佳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r>
              <a:rPr lang="zh-CN" alt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验证集、测试集的性能相较于训练集下降严重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472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研究背景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274320" y="1188720"/>
            <a:ext cx="73152" cy="3474720"/>
          </a:xfrm>
          <a:prstGeom prst="rect">
            <a:avLst/>
          </a:prstGeom>
          <a:solidFill>
            <a:srgbClr val="16A085"/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1280160"/>
            <a:ext cx="8046720" cy="365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社交媒体热度预测的重要性
</a:t>
            </a:r>
            <a:r>
              <a:rPr lang="en-US" sz="16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舆情监控与品牌管理
• 内容推荐系统优化
• 信息传播规律研究
</a:t>
            </a:r>
            <a:r>
              <a:rPr lang="en-US" sz="20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小米SU7发布引发热议
</a:t>
            </a:r>
            <a:r>
              <a:rPr lang="en-US" sz="16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2024年3月28日正式发布
• 小米首款新能源汽车
• 社交媒体广泛讨论
</a:t>
            </a:r>
            <a:r>
              <a:rPr lang="en-US" sz="20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数据特点
</a:t>
            </a:r>
            <a:r>
              <a:rPr lang="en-US" sz="16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长尾分布：少数热门评论获得大量互动
• 时效性强：热度随时间快速衰减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特征重要性分析</a:t>
            </a:r>
            <a:endParaRPr lang="en-US" sz="28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457200" y="1097280"/>
          <a:ext cx="502920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hape 2"/>
          <p:cNvSpPr/>
          <p:nvPr/>
        </p:nvSpPr>
        <p:spPr>
          <a:xfrm>
            <a:off x="5669280" y="1188720"/>
            <a:ext cx="3108960" cy="3200400"/>
          </a:xfrm>
          <a:prstGeom prst="roundRect">
            <a:avLst>
              <a:gd name="adj" fmla="val 2941"/>
            </a:avLst>
          </a:prstGeom>
          <a:solidFill>
            <a:srgbClr val="F8F9FA"/>
          </a:solidFill>
          <a:ln w="12700">
            <a:solidFill>
              <a:srgbClr val="2E405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669280" y="1280160"/>
            <a:ext cx="3108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E405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关键洞察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60720" y="1737360"/>
            <a:ext cx="2926080" cy="2560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Top 3 特征占比 79%
</a:t>
            </a:r>
            <a:r>
              <a:rPr lang="en-US" sz="12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用户活跃度
</a:t>
            </a:r>
            <a:r>
              <a:rPr lang="en-US" sz="11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活跃用户的评论更易获关注
</a:t>
            </a:r>
            <a:r>
              <a:rPr lang="en-US" sz="12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评论层级
</a:t>
            </a:r>
            <a:r>
              <a:rPr lang="en-US" sz="11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一级评论曝光度更高
</a:t>
            </a:r>
            <a:r>
              <a:rPr lang="en-US" sz="12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微博热度
</a:t>
            </a:r>
            <a:r>
              <a:rPr lang="en-US" sz="11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热门微博下的评论互动更多</a:t>
            </a:r>
            <a:endParaRPr lang="en-US" sz="13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实验结果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——BGE-NN</a:t>
            </a:r>
            <a:endParaRPr lang="en-US" sz="28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12365"/>
              </p:ext>
            </p:extLst>
          </p:nvPr>
        </p:nvGraphicFramePr>
        <p:xfrm>
          <a:off x="738777" y="1178032"/>
          <a:ext cx="7260046" cy="1463040"/>
        </p:xfrm>
        <a:graphic>
          <a:graphicData uri="http://schemas.openxmlformats.org/drawingml/2006/table">
            <a:tbl>
              <a:tblPr/>
              <a:tblGrid>
                <a:gridCol w="950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1068295611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574">
                  <a:extLst>
                    <a:ext uri="{9D8B030D-6E8A-4147-A177-3AD203B41FA5}">
                      <a16:colId xmlns:a16="http://schemas.microsoft.com/office/drawing/2014/main" val="2855184122"/>
                    </a:ext>
                  </a:extLst>
                </a:gridCol>
                <a:gridCol w="1170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439">
                  <a:extLst>
                    <a:ext uri="{9D8B030D-6E8A-4147-A177-3AD203B41FA5}">
                      <a16:colId xmlns:a16="http://schemas.microsoft.com/office/drawing/2014/main" val="19660807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数据集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MAE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MSLE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ACP@20%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Log NLL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PICP@95%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MPIW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训练集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0.8717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0.0324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97.91%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-2.9121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97.85%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2.9835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验证集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0.8652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0.0329 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97.77%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-2.8979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97.79%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2.9842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测试集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1.0406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0.0347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97.80%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-2.8250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97.75%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3.0050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2849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关键发现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38777" y="3161453"/>
            <a:ext cx="8229600" cy="1153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ACP@20% 达到 97.80%：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绝大多数预测在20%容忍范围内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PICP@95% 接近 95%：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不确定性估计校准良好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MPIW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较窄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范围限定精确</a:t>
            </a:r>
            <a:r>
              <a:rPr 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训练集与验证集差距：</a:t>
            </a:r>
            <a:r>
              <a:rPr 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泛化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性能良好</a:t>
            </a:r>
            <a:endParaRPr lang="en-US" altLang="zh-CN" sz="1400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收敛迅速：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cs typeface="Arial" pitchFamily="34" charset="-120"/>
              </a:rPr>
              <a:t>在只训练了</a:t>
            </a:r>
            <a:r>
              <a:rPr lang="en-US" altLang="zh-CN" sz="1400">
                <a:solidFill>
                  <a:srgbClr val="7F8C8D"/>
                </a:solidFill>
                <a:latin typeface="Arial" pitchFamily="34" charset="0"/>
                <a:cs typeface="Arial" pitchFamily="34" charset="-120"/>
              </a:rPr>
              <a:t>15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cs typeface="Arial" pitchFamily="34" charset="-120"/>
              </a:rPr>
              <a:t>个</a:t>
            </a:r>
            <a:r>
              <a:rPr lang="en-US" altLang="zh-CN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epoch</a:t>
            </a:r>
            <a:r>
              <a:rPr lang="zh-CN" altLang="en-US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的情况下就达到了比</a:t>
            </a:r>
            <a:r>
              <a:rPr lang="en-US" altLang="zh-CN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Ngboost</a:t>
            </a:r>
            <a:r>
              <a:rPr lang="zh-CN" altLang="en-US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更好的精确性和泛化效果</a:t>
            </a:r>
            <a:endParaRPr lang="en-US" altLang="zh-CN" sz="1400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b="1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9542BF-17E5-1ABC-5064-88C71F030CCE}"/>
              </a:ext>
            </a:extLst>
          </p:cNvPr>
          <p:cNvSpPr txBox="1"/>
          <p:nvPr/>
        </p:nvSpPr>
        <p:spPr>
          <a:xfrm>
            <a:off x="687916" y="4376497"/>
            <a:ext cx="7361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在平均预测区间宽度只有</a:t>
            </a:r>
            <a:r>
              <a:rPr lang="en-US" altLang="zh-CN" sz="2000" b="1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的情况下，准确率达到了</a:t>
            </a:r>
            <a:r>
              <a:rPr lang="en-US" altLang="zh-CN" sz="2000" b="1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97.8%</a:t>
            </a:r>
            <a:endParaRPr lang="en-US" altLang="zh-CN" sz="2000" b="1" dirty="0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结论与展望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主要贡献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554480"/>
            <a:ext cx="39319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数据集构建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27万条小米SU7微博评论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特征工程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4类17维互补特征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概率预测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NGBoost </a:t>
            </a:r>
            <a:r>
              <a:rPr lang="en-US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 </a:t>
            </a:r>
            <a:r>
              <a:rPr lang="en-US" altLang="zh-CN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BGE-NN + </a:t>
            </a:r>
            <a:r>
              <a:rPr lang="en-US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对数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NLL损失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评价体系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多维指标全面评估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754880" y="10972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未来工作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754880" y="1554480"/>
            <a:ext cx="39319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用户画像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社交网络结构、历史互动模式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时序建模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捕捉热度动态演化规律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跨平台验证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推广到其他社交媒体平台</a:t>
            </a:r>
            <a:endParaRPr lang="en-US" sz="1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474720"/>
            <a:ext cx="9144000" cy="1645920"/>
          </a:xfrm>
          <a:prstGeom prst="rect">
            <a:avLst/>
          </a:prstGeom>
          <a:solidFill>
            <a:srgbClr val="16A085"/>
          </a:solidFill>
          <a:ln/>
        </p:spPr>
      </p:sp>
      <p:sp>
        <p:nvSpPr>
          <p:cNvPr id="4" name="Text 2"/>
          <p:cNvSpPr/>
          <p:nvPr/>
        </p:nvSpPr>
        <p:spPr>
          <a:xfrm>
            <a:off x="0" y="3667236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感谢聆听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0" y="4504335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欢迎提问与讨论</a:t>
            </a:r>
            <a:endParaRPr lang="en-US" sz="2400" dirty="0"/>
          </a:p>
        </p:txBody>
      </p:sp>
      <p:pic>
        <p:nvPicPr>
          <p:cNvPr id="6" name="图片 5" descr="图形用户界面, 应用程序, 电子邮件&#10;&#10;AI 生成的内容可能不正确。">
            <a:extLst>
              <a:ext uri="{FF2B5EF4-FFF2-40B4-BE49-F238E27FC236}">
                <a16:creationId xmlns:a16="http://schemas.microsoft.com/office/drawing/2014/main" id="{25821549-CCE1-7CE7-6BB1-87809B71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9" y="197019"/>
            <a:ext cx="4403584" cy="28978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A3A0BD-3E8E-1CFD-D565-76DF6A59A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021" y="331634"/>
            <a:ext cx="4275631" cy="26742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8F6CE3-D66B-B506-56BD-161988402D0D}"/>
              </a:ext>
            </a:extLst>
          </p:cNvPr>
          <p:cNvSpPr txBox="1"/>
          <p:nvPr/>
        </p:nvSpPr>
        <p:spPr>
          <a:xfrm>
            <a:off x="430437" y="3190250"/>
            <a:ext cx="8283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https://github.com/LJK666666666/LLM_SU7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研究挑战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2651760" cy="2926080"/>
          </a:xfrm>
          <a:prstGeom prst="roundRect">
            <a:avLst>
              <a:gd name="adj" fmla="val 3448"/>
            </a:avLst>
          </a:prstGeom>
          <a:solidFill>
            <a:srgbClr val="ECF0F1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57200" y="155448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长尾分布问题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48640" y="2103120"/>
            <a:ext cx="24688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传统MSE不适用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大数预测微小误差被过度惩罚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需要关注相对误差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3291840" y="1371600"/>
            <a:ext cx="2651760" cy="2926080"/>
          </a:xfrm>
          <a:prstGeom prst="roundRect">
            <a:avLst>
              <a:gd name="adj" fmla="val 3448"/>
            </a:avLst>
          </a:prstGeom>
          <a:solidFill>
            <a:srgbClr val="ECF0F1"/>
          </a:solidFill>
          <a:ln w="12700">
            <a:solidFill>
              <a:srgbClr val="E74C3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291840" y="155448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不确定性量化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83280" y="2103120"/>
            <a:ext cx="2604282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模型需要知道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"自己不知道什么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输出预测置信度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概率预测而非点估计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6126480" y="1371600"/>
            <a:ext cx="2651760" cy="2926080"/>
          </a:xfrm>
          <a:prstGeom prst="roundRect">
            <a:avLst>
              <a:gd name="adj" fmla="val 3448"/>
            </a:avLst>
          </a:prstGeom>
          <a:solidFill>
            <a:srgbClr val="ECF0F1"/>
          </a:solidFill>
          <a:ln w="12700">
            <a:solidFill>
              <a:srgbClr val="2E405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126480" y="155448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E405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特征表示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17920" y="2103120"/>
            <a:ext cx="24688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多模态特征融合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文本、用户、时序信息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重复/相似内容检测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43296-E9E5-C238-CFC2-D0FAD633E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3FAA25C-B116-BC36-09B3-27E6AF84C094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1C09373-836F-BB4C-70C9-076587F29E2F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微博数据爬虫</a:t>
            </a:r>
            <a:endParaRPr lang="en-US" sz="2800" dirty="0"/>
          </a:p>
        </p:txBody>
      </p:sp>
      <p:pic>
        <p:nvPicPr>
          <p:cNvPr id="14" name="图片 13" descr="文本&#10;&#10;AI 生成的内容可能不正确。">
            <a:extLst>
              <a:ext uri="{FF2B5EF4-FFF2-40B4-BE49-F238E27FC236}">
                <a16:creationId xmlns:a16="http://schemas.microsoft.com/office/drawing/2014/main" id="{16B59F71-020F-5017-8475-B02295C22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51" y="1982553"/>
            <a:ext cx="3821677" cy="3160948"/>
          </a:xfrm>
          <a:prstGeom prst="rect">
            <a:avLst/>
          </a:prstGeom>
        </p:spPr>
      </p:pic>
      <p:pic>
        <p:nvPicPr>
          <p:cNvPr id="16" name="图片 15" descr="形状&#10;&#10;AI 生成的内容可能不正确。">
            <a:extLst>
              <a:ext uri="{FF2B5EF4-FFF2-40B4-BE49-F238E27FC236}">
                <a16:creationId xmlns:a16="http://schemas.microsoft.com/office/drawing/2014/main" id="{73A00860-4595-F6C9-D09B-917422C169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130"/>
          <a:stretch>
            <a:fillRect/>
          </a:stretch>
        </p:blipFill>
        <p:spPr>
          <a:xfrm>
            <a:off x="262050" y="914399"/>
            <a:ext cx="3821679" cy="1039091"/>
          </a:xfrm>
          <a:prstGeom prst="rect">
            <a:avLst/>
          </a:prstGeom>
        </p:spPr>
      </p:pic>
      <p:pic>
        <p:nvPicPr>
          <p:cNvPr id="18" name="图片 17" descr="文本&#10;&#10;AI 生成的内容可能不正确。">
            <a:extLst>
              <a:ext uri="{FF2B5EF4-FFF2-40B4-BE49-F238E27FC236}">
                <a16:creationId xmlns:a16="http://schemas.microsoft.com/office/drawing/2014/main" id="{51F4A99F-7B41-B3EB-15D4-26906A502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088" y="1982553"/>
            <a:ext cx="4806055" cy="3106882"/>
          </a:xfrm>
          <a:prstGeom prst="rect">
            <a:avLst/>
          </a:prstGeom>
        </p:spPr>
      </p:pic>
      <p:pic>
        <p:nvPicPr>
          <p:cNvPr id="20" name="图片 19" descr="文本&#10;&#10;AI 生成的内容可能不正确。">
            <a:extLst>
              <a:ext uri="{FF2B5EF4-FFF2-40B4-BE49-F238E27FC236}">
                <a16:creationId xmlns:a16="http://schemas.microsoft.com/office/drawing/2014/main" id="{11F35AAC-125C-2075-083F-E7E3078B4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270" y="914400"/>
            <a:ext cx="2435689" cy="10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数据集构建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18872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数据来源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645920"/>
            <a:ext cx="39319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目的：原数据集点赞数据缺失，重新爬虫</a:t>
            </a:r>
            <a:endParaRPr lang="en-US" sz="1400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来源：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新浪微博平台</a:t>
            </a:r>
            <a:endParaRPr lang="en-US" sz="1400" dirty="0"/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时间：2025.3.27 - 2025.4.14</a:t>
            </a:r>
            <a:endParaRPr lang="en-US" sz="1400" dirty="0"/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方式</a:t>
            </a:r>
            <a:r>
              <a:rPr lang="en-US" sz="14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：隧道代理绕过反爬虫</a:t>
            </a:r>
            <a:endParaRPr lang="en-US" sz="1400" dirty="0"/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机制：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检查点机制支持断点续传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572000" y="1188720"/>
            <a:ext cx="3931920" cy="1828800"/>
          </a:xfrm>
          <a:prstGeom prst="roundRect">
            <a:avLst>
              <a:gd name="adj" fmla="val 5000"/>
            </a:avLst>
          </a:prstGeom>
          <a:solidFill>
            <a:srgbClr val="16A085"/>
          </a:solidFill>
          <a:ln/>
        </p:spPr>
      </p:sp>
      <p:sp>
        <p:nvSpPr>
          <p:cNvPr id="7" name="Text 5"/>
          <p:cNvSpPr/>
          <p:nvPr/>
        </p:nvSpPr>
        <p:spPr>
          <a:xfrm>
            <a:off x="4572000" y="1371600"/>
            <a:ext cx="39319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271,452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4572000" y="20116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条评论数据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57200" y="320040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数据集划分 (8:1:1)</a:t>
            </a:r>
            <a:endParaRPr lang="en-US" sz="1800" dirty="0"/>
          </a:p>
        </p:txBody>
      </p:sp>
      <p:graphicFrame>
        <p:nvGraphicFramePr>
          <p:cNvPr id="1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3657600"/>
          <a:ext cx="7772400" cy="121920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数据集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样本数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占比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训练集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217,162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80%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验证集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27,145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测试集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27,145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AB8DF-6CDD-8A48-3452-E6DB4F7D9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E63D7C3-957D-678F-794F-C69B679D780D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0689511-1A70-E433-6B01-F006B3D718C5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重复数据（跟风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引用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复读 现象）</a:t>
            </a:r>
            <a:endParaRPr 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734455-A692-6B8A-2839-E80801F53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14" y="1143000"/>
            <a:ext cx="8095571" cy="2268860"/>
          </a:xfrm>
          <a:prstGeom prst="rect">
            <a:avLst/>
          </a:prstGeom>
        </p:spPr>
      </p:pic>
      <p:sp>
        <p:nvSpPr>
          <p:cNvPr id="8" name="Text 7">
            <a:extLst>
              <a:ext uri="{FF2B5EF4-FFF2-40B4-BE49-F238E27FC236}">
                <a16:creationId xmlns:a16="http://schemas.microsoft.com/office/drawing/2014/main" id="{0F264860-2D12-059B-6AEA-01721BDDAB25}"/>
              </a:ext>
            </a:extLst>
          </p:cNvPr>
          <p:cNvSpPr/>
          <p:nvPr/>
        </p:nvSpPr>
        <p:spPr>
          <a:xfrm>
            <a:off x="2118782" y="3691465"/>
            <a:ext cx="4906433" cy="73236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zh-CN" altLang="en-US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第一次出现热度最高</a:t>
            </a:r>
            <a:endParaRPr lang="en-US" altLang="zh-CN" b="1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ctr"/>
            <a:r>
              <a:rPr lang="zh-CN" altLang="en-US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重复数据第一次出现强制划入训练集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185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51AC2-0278-EE5E-3A8C-0F8D8DCBF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B5B999A-44C4-DAF5-1C2A-9432FFFE7A19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4782672-2AEF-BD5B-2728-3BB295D304F0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重复数据（跟风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引用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复读 现象）</a:t>
            </a:r>
            <a:endParaRPr lang="en-US" sz="2800" dirty="0"/>
          </a:p>
        </p:txBody>
      </p:sp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FD6D0FC1-33C1-5E50-E00F-3E183CA91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595" y="1706033"/>
            <a:ext cx="3647591" cy="2988733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FE19D672-F629-673F-4962-0B7CC1AF2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82" y="1735666"/>
            <a:ext cx="3901123" cy="2929468"/>
          </a:xfrm>
          <a:prstGeom prst="rect">
            <a:avLst/>
          </a:prstGeom>
        </p:spPr>
      </p:pic>
      <p:sp>
        <p:nvSpPr>
          <p:cNvPr id="7" name="Text 7">
            <a:extLst>
              <a:ext uri="{FF2B5EF4-FFF2-40B4-BE49-F238E27FC236}">
                <a16:creationId xmlns:a16="http://schemas.microsoft.com/office/drawing/2014/main" id="{965840E1-9E43-6CC3-4179-9778EED141AA}"/>
              </a:ext>
            </a:extLst>
          </p:cNvPr>
          <p:cNvSpPr/>
          <p:nvPr/>
        </p:nvSpPr>
        <p:spPr>
          <a:xfrm>
            <a:off x="228586" y="1223433"/>
            <a:ext cx="872081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代码：</a:t>
            </a:r>
            <a:endParaRPr lang="en-US" sz="18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F8805C5-069B-ACAF-EFD7-4081AC2D407A}"/>
              </a:ext>
            </a:extLst>
          </p:cNvPr>
          <p:cNvSpPr/>
          <p:nvPr/>
        </p:nvSpPr>
        <p:spPr>
          <a:xfrm>
            <a:off x="4572000" y="1223433"/>
            <a:ext cx="872081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结果</a:t>
            </a: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08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MinHash相似度检测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188720"/>
            <a:ext cx="4572000" cy="3345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800" b="1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算法原理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• 通过Jaccard相似度估计文本相似度</a:t>
            </a:r>
          </a:p>
          <a:p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文本转换为N-gram集合 (N=3)
• 使用128个哈希函数计算MinHash签名 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800" b="1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优化策略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滑动窗口：维护近10,000条评论的签名
• 全局TopK：记录高频重复文本（出现&gt;3次）
• "老梗"记忆机制
</a:t>
            </a:r>
          </a:p>
          <a:p>
            <a:r>
              <a:rPr lang="zh-CN" altLang="en-US" b="1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核心公式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5029200" y="1371600"/>
            <a:ext cx="3657600" cy="2286000"/>
          </a:xfrm>
          <a:prstGeom prst="roundRect">
            <a:avLst>
              <a:gd name="adj" fmla="val 4000"/>
            </a:avLst>
          </a:prstGeom>
          <a:solidFill>
            <a:srgbClr val="E8F8F5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029200" y="14630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复杂度对比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212080" y="1920240"/>
            <a:ext cx="1554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暴力计算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O(n²)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675120" y="2103120"/>
            <a:ext cx="365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040880" y="1920240"/>
            <a:ext cx="1554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O(n·k)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029200" y="310896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 = 哈希函数数量 (128)</a:t>
            </a:r>
            <a:endParaRPr lang="en-US" sz="1200" dirty="0"/>
          </a:p>
        </p:txBody>
      </p:sp>
      <p:pic>
        <p:nvPicPr>
          <p:cNvPr id="14" name="图片 13" descr="图片包含 文本&#10;&#10;AI 生成的内容可能不正确。">
            <a:extLst>
              <a:ext uri="{FF2B5EF4-FFF2-40B4-BE49-F238E27FC236}">
                <a16:creationId xmlns:a16="http://schemas.microsoft.com/office/drawing/2014/main" id="{05EEE710-FF07-C2D9-06AC-5CE8F062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47990"/>
            <a:ext cx="3848981" cy="8731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6F2E6-646E-7ECC-4393-DBA4C1DAF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3C1322D-D9FB-A490-A6BF-C97E6C5BDD4E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087FE76-13A6-4355-23BD-0AF68FF5AAB2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MinHash相似度检测</a:t>
            </a:r>
            <a:endParaRPr lang="en-US" sz="2800" dirty="0"/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5DF9BAF3-C493-4084-590F-EC93B4AA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69" y="1727581"/>
            <a:ext cx="8624461" cy="234593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098B71A-DCFD-2BD4-ED6D-9FAEEBF6BA58}"/>
              </a:ext>
            </a:extLst>
          </p:cNvPr>
          <p:cNvCxnSpPr>
            <a:cxnSpLocks/>
          </p:cNvCxnSpPr>
          <p:nvPr/>
        </p:nvCxnSpPr>
        <p:spPr>
          <a:xfrm>
            <a:off x="1761067" y="247226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8DF0728-8A33-8125-975C-017707E1023C}"/>
              </a:ext>
            </a:extLst>
          </p:cNvPr>
          <p:cNvCxnSpPr>
            <a:cxnSpLocks/>
          </p:cNvCxnSpPr>
          <p:nvPr/>
        </p:nvCxnSpPr>
        <p:spPr>
          <a:xfrm>
            <a:off x="1761067" y="256751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33784F3-DC12-9520-17AD-6D510BA83426}"/>
              </a:ext>
            </a:extLst>
          </p:cNvPr>
          <p:cNvCxnSpPr>
            <a:cxnSpLocks/>
          </p:cNvCxnSpPr>
          <p:nvPr/>
        </p:nvCxnSpPr>
        <p:spPr>
          <a:xfrm>
            <a:off x="1761067" y="268181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573361E-3FEB-2657-01D9-B4F955C34D44}"/>
              </a:ext>
            </a:extLst>
          </p:cNvPr>
          <p:cNvCxnSpPr>
            <a:cxnSpLocks/>
          </p:cNvCxnSpPr>
          <p:nvPr/>
        </p:nvCxnSpPr>
        <p:spPr>
          <a:xfrm>
            <a:off x="1761067" y="2774950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1C31D6A-5990-89B7-9855-75BBE86B3515}"/>
              </a:ext>
            </a:extLst>
          </p:cNvPr>
          <p:cNvCxnSpPr>
            <a:cxnSpLocks/>
          </p:cNvCxnSpPr>
          <p:nvPr/>
        </p:nvCxnSpPr>
        <p:spPr>
          <a:xfrm>
            <a:off x="1761067" y="2880099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B3038C4-64EF-C27A-48E2-66F5ABE16DD2}"/>
              </a:ext>
            </a:extLst>
          </p:cNvPr>
          <p:cNvCxnSpPr>
            <a:cxnSpLocks/>
          </p:cNvCxnSpPr>
          <p:nvPr/>
        </p:nvCxnSpPr>
        <p:spPr>
          <a:xfrm>
            <a:off x="1761067" y="2978867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B3509B5-D793-850D-E049-6A1C695F70B5}"/>
              </a:ext>
            </a:extLst>
          </p:cNvPr>
          <p:cNvCxnSpPr>
            <a:cxnSpLocks/>
          </p:cNvCxnSpPr>
          <p:nvPr/>
        </p:nvCxnSpPr>
        <p:spPr>
          <a:xfrm>
            <a:off x="1761067" y="3083299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2F028CD-2546-BCEC-4D40-0A15AA1698B2}"/>
              </a:ext>
            </a:extLst>
          </p:cNvPr>
          <p:cNvCxnSpPr>
            <a:cxnSpLocks/>
          </p:cNvCxnSpPr>
          <p:nvPr/>
        </p:nvCxnSpPr>
        <p:spPr>
          <a:xfrm>
            <a:off x="1761067" y="3176433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F77ABAB-9485-4A6E-A008-76460D7565E0}"/>
              </a:ext>
            </a:extLst>
          </p:cNvPr>
          <p:cNvCxnSpPr>
            <a:cxnSpLocks/>
          </p:cNvCxnSpPr>
          <p:nvPr/>
        </p:nvCxnSpPr>
        <p:spPr>
          <a:xfrm>
            <a:off x="1761067" y="328226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E07422F-E7BE-3645-9DE3-D24F0C09300B}"/>
              </a:ext>
            </a:extLst>
          </p:cNvPr>
          <p:cNvCxnSpPr>
            <a:cxnSpLocks/>
          </p:cNvCxnSpPr>
          <p:nvPr/>
        </p:nvCxnSpPr>
        <p:spPr>
          <a:xfrm>
            <a:off x="1761067" y="348546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295B417-ED6C-0F5E-BC42-CC06A18336A0}"/>
              </a:ext>
            </a:extLst>
          </p:cNvPr>
          <p:cNvCxnSpPr>
            <a:cxnSpLocks/>
          </p:cNvCxnSpPr>
          <p:nvPr/>
        </p:nvCxnSpPr>
        <p:spPr>
          <a:xfrm>
            <a:off x="1761067" y="358706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9794399-BC90-D6D9-916C-BE9889CF3174}"/>
              </a:ext>
            </a:extLst>
          </p:cNvPr>
          <p:cNvCxnSpPr>
            <a:cxnSpLocks/>
          </p:cNvCxnSpPr>
          <p:nvPr/>
        </p:nvCxnSpPr>
        <p:spPr>
          <a:xfrm>
            <a:off x="1761067" y="3692900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B310400-4DE2-73B3-95A2-07C13070C8C1}"/>
              </a:ext>
            </a:extLst>
          </p:cNvPr>
          <p:cNvCxnSpPr>
            <a:cxnSpLocks/>
          </p:cNvCxnSpPr>
          <p:nvPr/>
        </p:nvCxnSpPr>
        <p:spPr>
          <a:xfrm>
            <a:off x="1761067" y="3798733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89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929</Words>
  <Application>Microsoft Office PowerPoint</Application>
  <PresentationFormat>全屏显示(16:9)</PresentationFormat>
  <Paragraphs>231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基于自然梯度提升的社交媒体评论热度预测</dc:title>
  <dc:subject>PptxGenJS Presentation</dc:subject>
  <dc:creator>作者</dc:creator>
  <cp:lastModifiedBy>俊凯 李</cp:lastModifiedBy>
  <cp:revision>17</cp:revision>
  <dcterms:created xsi:type="dcterms:W3CDTF">2025-12-29T15:17:12Z</dcterms:created>
  <dcterms:modified xsi:type="dcterms:W3CDTF">2025-12-30T16:20:20Z</dcterms:modified>
</cp:coreProperties>
</file>